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6"/>
  </p:notesMasterIdLst>
  <p:sldIdLst>
    <p:sldId id="256" r:id="rId2"/>
    <p:sldId id="259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3" r:id="rId12"/>
    <p:sldId id="284" r:id="rId13"/>
    <p:sldId id="282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364" autoAdjust="0"/>
  </p:normalViewPr>
  <p:slideViewPr>
    <p:cSldViewPr snapToObjects="1">
      <p:cViewPr varScale="1">
        <p:scale>
          <a:sx n="66" d="100"/>
          <a:sy n="66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284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2020. 07. 09.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564187"/>
            <a:ext cx="8349936" cy="2554545"/>
          </a:xfrm>
        </p:spPr>
        <p:txBody>
          <a:bodyPr wrap="square">
            <a:spAutoFit/>
          </a:bodyPr>
          <a:lstStyle/>
          <a:p>
            <a:r>
              <a:rPr lang="hu-HU" sz="4000" dirty="0"/>
              <a:t>Kulturális intézmények a köznevelés eredményességéért</a:t>
            </a:r>
            <a:br>
              <a:rPr lang="hu-HU" sz="4000" dirty="0"/>
            </a:br>
            <a:endParaRPr lang="hu-HU" sz="4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696" y="101217"/>
            <a:ext cx="1121792" cy="792088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835696" y="3764455"/>
            <a:ext cx="4752528" cy="55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28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EFOP-3.3.2-16-2016-00208</a:t>
            </a:r>
            <a:endParaRPr lang="hu-HU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-30155" y="2473579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3600" b="1" dirty="0">
                <a:solidFill>
                  <a:schemeClr val="bg1"/>
                </a:solidFill>
                <a:ea typeface="Calibri" panose="020F0502020204030204" pitchFamily="34" charset="0"/>
              </a:rPr>
              <a:t>„Kalandtúra a meseerdőből a digitális rengetegbe” </a:t>
            </a:r>
            <a:endParaRPr lang="hu-HU" sz="36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94933" y="6077327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</a:rPr>
              <a:t>Kaposvár, 2018. 09.18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>
            <a:norm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Szabadidős tevékenységforma: </a:t>
            </a:r>
            <a:r>
              <a:rPr lang="hu-HU" sz="24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erdei iskolai tábor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hátrányos helyzetű gyermekeknek. </a:t>
            </a:r>
            <a:endParaRPr lang="hu-HU" sz="24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hagyományostól eltérő szervezeti keretek között, családias hangulatban történő foglalkozások és játékok hasznos formái lehetnek a szabadidő eltöltésének. (Hátránykompenzálás és tehetséggondozás a nyári szünetben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9285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860315" cy="936104"/>
          </a:xfrm>
        </p:spPr>
        <p:txBody>
          <a:bodyPr>
            <a:norm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hu-HU" sz="28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Drámapedagógiai tehetséggondozó foglalkozások</a:t>
            </a:r>
            <a:r>
              <a:rPr lang="hu-HU" sz="28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középiskolásoknak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személyiség komplex </a:t>
            </a: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fejlesztése </a:t>
            </a:r>
            <a:r>
              <a:rPr lang="hu-HU" sz="2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képesség és készségfejlesztés mellett. </a:t>
            </a:r>
            <a:endParaRPr lang="hu-HU" sz="26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2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egész személyiség, a gondolkodás megváltoztatására orientál</a:t>
            </a: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 kidolgozott program </a:t>
            </a:r>
            <a:r>
              <a:rPr lang="hu-HU" sz="2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hosszú távon kíséri, fejleszti a tehetséget</a:t>
            </a: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u-HU" sz="2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18039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004331" cy="936104"/>
          </a:xfrm>
        </p:spPr>
        <p:txBody>
          <a:bodyPr>
            <a:norm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Olvasásnépszerűsítő játék, vetélkedő formában általános iskolásoknak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u-H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gyerekek maguk választják ki a feldolgozandó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műveket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maguk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dolgozzák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majd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csapatban megmérkőznek a döntőben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Könyvtárhasználati ismeretekre is szükség lesz a feladatok megoldása során, egyénileg és csapatban is kell dolgozniuk, együtt kell működniük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08806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860315" cy="936104"/>
          </a:xfrm>
        </p:spPr>
        <p:txBody>
          <a:bodyPr>
            <a:norm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Családi olvasóklub c. foglalkozássorozat szülőknek és gyermekeknek.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u-HU" sz="2400" b="1" dirty="0" smtClean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átékos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interaktív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programok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minden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korosztály számára hasznos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érdekes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élményeket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nyújt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reatív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alkotó kézműves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munka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könyvajánló, beszélgetés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szombat délelőttönként zajlik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Fontos a gyermekeken túl a szülők jelenléte is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94669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5346" y="1268760"/>
            <a:ext cx="8712968" cy="2808312"/>
          </a:xfrm>
        </p:spPr>
        <p:txBody>
          <a:bodyPr/>
          <a:lstStyle/>
          <a:p>
            <a:pPr algn="ctr"/>
            <a:r>
              <a:rPr lang="hu-HU" dirty="0" smtClean="0"/>
              <a:t>A SIKERES Együttműködés reményében</a:t>
            </a:r>
            <a:br>
              <a:rPr lang="hu-HU" dirty="0" smtClean="0"/>
            </a:br>
            <a:r>
              <a:rPr lang="hu-HU" dirty="0" smtClean="0"/>
              <a:t>KÖSZÖNÖM </a:t>
            </a:r>
            <a:r>
              <a:rPr lang="hu-HU" dirty="0"/>
              <a:t> </a:t>
            </a:r>
            <a:r>
              <a:rPr lang="hu-HU" dirty="0" smtClean="0"/>
              <a:t>A FIGYELMET!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11560" y="1340768"/>
            <a:ext cx="7632848" cy="5672322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hu-HU" sz="2400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>A </a:t>
            </a: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</a:rPr>
              <a:t>Projekt megvalósítási időszakának kezdő időpontja: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2018.07.01.</a:t>
            </a: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endParaRPr lang="hu-H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</a:rPr>
              <a:t>A Projekt fizikai befejezésének tervezett napja: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2019.12.31. </a:t>
            </a:r>
            <a:endParaRPr lang="hu-H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Megvalósítás helyszíne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TAKÁTS GYULA MEGYEI ÉS VÁROSI KÖNYVTÁR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Elnyert támogatás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29 991 317 Ft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Projektmenedzsment: 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400" b="1" i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Szakmai </a:t>
            </a: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vezető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Dr. Nagyné Németh Ilona 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Projektmenedzse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r: Kulcsárné G. Ibolya 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400" b="1" i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Pénzügyi vezető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400" b="1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Palka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Erzsébet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11560" y="332656"/>
            <a:ext cx="193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chemeClr val="bg1">
                    <a:lumMod val="95000"/>
                  </a:schemeClr>
                </a:solidFill>
              </a:rPr>
              <a:t>A PROJEKT</a:t>
            </a:r>
            <a:endParaRPr lang="hu-HU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projekt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600" b="1" i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hu-HU" sz="2600" b="1" i="1" dirty="0" smtClean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célja</a:t>
            </a: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nevelési-oktatási intézmények tanulóinak és az óvodás gyermekek óvodai foglalkozáson kívüli </a:t>
            </a:r>
            <a:endParaRPr lang="hu-HU" sz="2600" b="1" dirty="0" smtClean="0">
              <a:solidFill>
                <a:srgbClr val="00206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kompetenciafejlesztésének,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ismeret- </a:t>
            </a:r>
            <a:r>
              <a:rPr lang="hu-HU" sz="2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és </a:t>
            </a: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tudásgyarapításának támogatása </a:t>
            </a:r>
          </a:p>
          <a:p>
            <a:pPr marL="0" indent="0">
              <a:buNone/>
            </a:pPr>
            <a:r>
              <a:rPr lang="hu-HU" sz="2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2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olyan nem formális és informális tanulási alkalmakkal, melyeket kulturális intézmények valósítanak meg számukra.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9306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részcélok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hu-HU" sz="2400" b="1" dirty="0">
                <a:solidFill>
                  <a:srgbClr val="002060"/>
                </a:solidFill>
                <a:latin typeface="+mj-lt"/>
                <a:cs typeface="+mn-cs"/>
              </a:rPr>
              <a:t>A konstrukcióval elérni kívánt </a:t>
            </a:r>
            <a:r>
              <a:rPr lang="hu-HU" sz="2400" b="1" i="1" dirty="0">
                <a:solidFill>
                  <a:srgbClr val="C00000"/>
                </a:solidFill>
                <a:latin typeface="+mj-lt"/>
                <a:cs typeface="+mn-cs"/>
              </a:rPr>
              <a:t>részcélok</a:t>
            </a:r>
            <a:r>
              <a:rPr lang="hu-HU" sz="2400" b="1" i="1" dirty="0">
                <a:solidFill>
                  <a:srgbClr val="002060"/>
                </a:solidFill>
                <a:latin typeface="+mj-lt"/>
                <a:cs typeface="+mn-cs"/>
              </a:rPr>
              <a:t>:</a:t>
            </a:r>
            <a:endParaRPr lang="hu-HU" sz="2400" b="1" dirty="0">
              <a:solidFill>
                <a:srgbClr val="002060"/>
              </a:solidFill>
              <a:latin typeface="+mj-lt"/>
              <a:cs typeface="+mn-cs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latin typeface="+mj-lt"/>
                <a:cs typeface="+mn-cs"/>
              </a:rPr>
              <a:t>a nevelési-oktatási és a kulturális intézmények, szervezetek közötti partnerség (együttműködés) erősítése a nevelési-oktatási intézmények igényeinek megfelelően</a:t>
            </a:r>
            <a:r>
              <a:rPr lang="hu-HU" sz="2400" b="1" dirty="0" smtClean="0">
                <a:solidFill>
                  <a:srgbClr val="002060"/>
                </a:solidFill>
                <a:latin typeface="+mj-lt"/>
                <a:cs typeface="+mn-cs"/>
              </a:rPr>
              <a:t>,</a:t>
            </a:r>
            <a:endParaRPr lang="hu-HU" sz="2400" b="1" dirty="0">
              <a:solidFill>
                <a:srgbClr val="002060"/>
              </a:solidFill>
              <a:latin typeface="+mj-lt"/>
              <a:cs typeface="+mn-cs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latin typeface="+mj-lt"/>
                <a:cs typeface="+mn-cs"/>
              </a:rPr>
              <a:t>a köznevelésben résztvevő tanulók és az óvodai nevelésben résztvevő gyermekek, tudásának és készségeinek fejlesztése nem formális és informális tanulási eszközökkel.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736839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célcsoport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6779096" cy="40653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400" dirty="0">
                <a:solidFill>
                  <a:srgbClr val="002060"/>
                </a:solidFill>
              </a:rPr>
              <a:t> </a:t>
            </a:r>
            <a:r>
              <a:rPr lang="hu-HU" sz="2400" b="1" dirty="0">
                <a:solidFill>
                  <a:srgbClr val="002060"/>
                </a:solidFill>
              </a:rPr>
              <a:t>az óvodai nevelésben résztvevő gyermekek,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</a:rPr>
              <a:t>a köznevelésben résztvevő gyermekek, tanulók: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b="1" dirty="0">
                <a:solidFill>
                  <a:srgbClr val="002060"/>
                </a:solidFill>
              </a:rPr>
              <a:t>alap- és középfokú oktatásban részt </a:t>
            </a:r>
            <a:r>
              <a:rPr lang="hu-HU" sz="2400" b="1" dirty="0" smtClean="0">
                <a:solidFill>
                  <a:srgbClr val="002060"/>
                </a:solidFill>
              </a:rPr>
              <a:t>vevők</a:t>
            </a:r>
            <a:r>
              <a:rPr lang="hu-HU" sz="2400" b="1" dirty="0">
                <a:solidFill>
                  <a:srgbClr val="002060"/>
                </a:solidFill>
              </a:rPr>
              <a:t>,</a:t>
            </a:r>
            <a:endParaRPr lang="hu-HU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rgbClr val="002060"/>
                </a:solidFill>
              </a:rPr>
              <a:t>(különösen a szociokulturális hátrányokkal érintett, életkorukhoz képest alulteljesítők) </a:t>
            </a:r>
            <a:endParaRPr lang="hu-HU" sz="24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hu-H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4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együttműködés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Az együttműködő intézmények száma: 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</a:rPr>
              <a:t>17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középiskola:  </a:t>
            </a:r>
            <a:r>
              <a:rPr lang="hu-HU" sz="2400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6</a:t>
            </a:r>
            <a:endParaRPr lang="hu-HU" sz="2400" b="1" dirty="0">
              <a:solidFill>
                <a:srgbClr val="C00000"/>
              </a:solidFill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általános iskola: 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</a:rPr>
              <a:t>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</a:rPr>
              <a:t>óvoda: </a:t>
            </a:r>
            <a:r>
              <a:rPr lang="hu-HU" sz="2400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2</a:t>
            </a:r>
          </a:p>
          <a:p>
            <a:pPr marL="0" indent="0">
              <a:buNone/>
            </a:pPr>
            <a:r>
              <a:rPr lang="hu-HU" sz="2400" b="1" dirty="0" smtClean="0">
                <a:solidFill>
                  <a:srgbClr val="002060"/>
                </a:solidFill>
              </a:rPr>
              <a:t>(5 db együttműködési megállapodás volt az előírás, ebből legalább 1 óvoda legyen és  legalább 1 együttműködő intézmény a  támogatást igénylő székhelyétől eltérő településen legyen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2060"/>
                </a:solidFill>
              </a:rPr>
              <a:t>A programokba bevont tanulók tervezett létszáma: </a:t>
            </a:r>
            <a:r>
              <a:rPr lang="hu-HU" sz="2400" b="1" dirty="0" smtClean="0">
                <a:solidFill>
                  <a:srgbClr val="C00000"/>
                </a:solidFill>
              </a:rPr>
              <a:t>856 </a:t>
            </a:r>
            <a:r>
              <a:rPr lang="hu-HU" sz="2400" b="1" dirty="0" smtClean="0">
                <a:solidFill>
                  <a:srgbClr val="002060"/>
                </a:solidFill>
              </a:rPr>
              <a:t>fő-ebből </a:t>
            </a:r>
            <a:r>
              <a:rPr lang="hu-HU" sz="2400" b="1" dirty="0" smtClean="0">
                <a:solidFill>
                  <a:srgbClr val="C00000"/>
                </a:solidFill>
              </a:rPr>
              <a:t>273</a:t>
            </a:r>
            <a:r>
              <a:rPr lang="hu-HU" sz="2400" b="1" dirty="0" smtClean="0">
                <a:solidFill>
                  <a:srgbClr val="002060"/>
                </a:solidFill>
              </a:rPr>
              <a:t> (32 %) fő a HH és a HHH gyermekek tervezett létszáma</a:t>
            </a:r>
            <a:endParaRPr lang="hu-HU" sz="2400" b="1" dirty="0">
              <a:solidFill>
                <a:srgbClr val="00206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68184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97178"/>
            <a:ext cx="7364371" cy="830997"/>
          </a:xfrm>
        </p:spPr>
        <p:txBody>
          <a:bodyPr wrap="square">
            <a:sp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keretében megvalósítandó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4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Kulturális óra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foglalkoztatási formában alsó – és felső tagozatos általános iskolásoknak - mesék és/vagy ifjúsági regények kreatív feldolgozása. (Tanulási eredményességet, szövegértést elősegítő könyvtári foglalkozások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endParaRPr lang="hu-HU" sz="24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Már meglévő </a:t>
            </a:r>
            <a:r>
              <a:rPr lang="hu-HU" sz="24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„Láthatatlan valóság”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hu-HU" sz="24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 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megújított, továbbfejlesztett változata, amelyben a résztvevők (gyermekek és szüleik is!) aktívan ismerkedhetnek a látássérültek mindennapi életével és azt segítő eszközeikkel. (Szociális kompetenciákat, empátiát, toleranciát fejlesztő </a:t>
            </a:r>
            <a:r>
              <a:rPr lang="hu-HU" sz="24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témahét</a:t>
            </a:r>
            <a:r>
              <a:rPr lang="hu-HU" sz="2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hu-HU" sz="24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8232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97178"/>
            <a:ext cx="7364371" cy="830997"/>
          </a:xfrm>
        </p:spPr>
        <p:txBody>
          <a:bodyPr wrap="square">
            <a:sp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26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Fejlesztő, felzárkóztató kiscsoport</a:t>
            </a:r>
            <a:r>
              <a:rPr lang="hu-HU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6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tanulók sérültségi fokának megfelelő, személyre szabott fejlesztése különös tekintettel az olvasás, szövegértés, beszédészlelés beszédkészség területén. </a:t>
            </a:r>
            <a:endParaRPr lang="hu-HU" sz="2600" b="1" dirty="0" smtClean="0">
              <a:solidFill>
                <a:srgbClr val="00206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hu-HU" sz="2600" b="1" dirty="0" smtClean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6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gyermekek játszva, saját játékos környezetükben játszanak. (Sajátos nevelési igényű gyermekek fogyatékosságából eredő hátrányok kompenzálása)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099506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860315" cy="936104"/>
          </a:xfrm>
        </p:spPr>
        <p:txBody>
          <a:bodyPr>
            <a:normAutofit/>
          </a:bodyPr>
          <a:lstStyle/>
          <a:p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A projekt keretében megvalósítandó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hu-HU" sz="2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Foglalkoztatási </a:t>
            </a:r>
            <a:r>
              <a:rPr lang="hu-HU" sz="26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forma: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b="1" i="1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vetélkedő középiskolásoknak</a:t>
            </a:r>
          </a:p>
          <a:p>
            <a:pPr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u-H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online városismereti verseny </a:t>
            </a:r>
          </a:p>
          <a:p>
            <a:pPr lvl="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négy </a:t>
            </a:r>
            <a:r>
              <a:rPr lang="hu-H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hónapon át </a:t>
            </a: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tart </a:t>
            </a:r>
          </a:p>
          <a:p>
            <a:pPr lvl="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két </a:t>
            </a:r>
            <a:r>
              <a:rPr lang="hu-H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személyes </a:t>
            </a: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találkozó</a:t>
            </a:r>
          </a:p>
          <a:p>
            <a:pPr lvl="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játékos </a:t>
            </a:r>
            <a:r>
              <a:rPr lang="hu-H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 kreatív </a:t>
            </a: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feladatok </a:t>
            </a:r>
          </a:p>
          <a:p>
            <a:pPr lvl="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Kaposvár </a:t>
            </a:r>
            <a:r>
              <a:rPr lang="hu-HU" sz="2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város történelmével, híres személyiségeivel, nevezetességeivel és aktualitásaival ismerkedhetnek meg a tanulók. (Helyismereti érdeklődésre építő „csapatépítő”játék</a:t>
            </a:r>
            <a:r>
              <a:rPr lang="hu-HU" sz="2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hu-H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537869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624</Words>
  <Application>Microsoft Office PowerPoint</Application>
  <PresentationFormat>Diavetítés a képernyőre (4:3 oldalarány)</PresentationFormat>
  <Paragraphs>74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Office-téma</vt:lpstr>
      <vt:lpstr>Kulturális intézmények a köznevelés eredményességéért </vt:lpstr>
      <vt:lpstr>PowerPoint-bemutató</vt:lpstr>
      <vt:lpstr>A projekt célja</vt:lpstr>
      <vt:lpstr>részcélok</vt:lpstr>
      <vt:lpstr>célcsoport</vt:lpstr>
      <vt:lpstr>együttműködés</vt:lpstr>
      <vt:lpstr>A projekt keretében megvalósítandó tevékenységek</vt:lpstr>
      <vt:lpstr>A projekt keretében megvalósítandó tevékenységek</vt:lpstr>
      <vt:lpstr>A projekt keretében megvalósítandó tevékenységek</vt:lpstr>
      <vt:lpstr>A projekt keretében megvalósítandó tevékenységek</vt:lpstr>
      <vt:lpstr>A projekt keretében megvalósítandó tevékenységek</vt:lpstr>
      <vt:lpstr>A projekt keretében megvalósítandó tevékenységek</vt:lpstr>
      <vt:lpstr>A projekt keretében megvalósítandó tevékenységek</vt:lpstr>
      <vt:lpstr>A SIKERES Együttműködés reményében KÖSZÖNÖM  A FIGYELMET! 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Informatikus</cp:lastModifiedBy>
  <cp:revision>80</cp:revision>
  <dcterms:created xsi:type="dcterms:W3CDTF">2014-03-03T11:13:53Z</dcterms:created>
  <dcterms:modified xsi:type="dcterms:W3CDTF">2020-07-09T12:57:30Z</dcterms:modified>
</cp:coreProperties>
</file>