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18"/>
  </p:notesMasterIdLst>
  <p:sldIdLst>
    <p:sldId id="256" r:id="rId2"/>
    <p:sldId id="259" r:id="rId3"/>
    <p:sldId id="296" r:id="rId4"/>
    <p:sldId id="285" r:id="rId5"/>
    <p:sldId id="286" r:id="rId6"/>
    <p:sldId id="277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58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9" autoAdjust="0"/>
    <p:restoredTop sz="86355" autoAdjust="0"/>
  </p:normalViewPr>
  <p:slideViewPr>
    <p:cSldViewPr snapToObjects="1">
      <p:cViewPr varScale="1">
        <p:scale>
          <a:sx n="60" d="100"/>
          <a:sy n="60" d="100"/>
        </p:scale>
        <p:origin x="20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5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786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30F8-2015-46AC-9C15-B08EDE877F5D}" type="datetimeFigureOut">
              <a:rPr lang="hu-HU" smtClean="0"/>
              <a:t>2020. 07. 09.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5C11E-540C-488B-B718-84796C0B45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58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2020. 07. 09.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5236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00075" cy="936104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2020. 07. 09.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961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2020. 07. 09.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90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2020. 07. 09.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456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2020. 07. 09.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617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2020. 07. 09.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877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2020. 07. 09.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34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 smtClean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 smtClean="0"/>
              <a:t>Click to edit Alcím</a:t>
            </a:r>
          </a:p>
          <a:p>
            <a:pPr lvl="0"/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t>2020. 07. 09.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50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70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sway.office.com/sgbgAZ6DwIbGlcuT?ref=Link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564187"/>
            <a:ext cx="8349936" cy="2554545"/>
          </a:xfrm>
        </p:spPr>
        <p:txBody>
          <a:bodyPr wrap="square">
            <a:spAutoFit/>
          </a:bodyPr>
          <a:lstStyle/>
          <a:p>
            <a:r>
              <a:rPr lang="hu-HU" sz="4000" dirty="0"/>
              <a:t>Kulturális intézmények a köznevelés eredményességéért</a:t>
            </a:r>
            <a:br>
              <a:rPr lang="hu-HU" sz="4000" dirty="0"/>
            </a:br>
            <a:endParaRPr lang="hu-HU" sz="40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696" y="101217"/>
            <a:ext cx="1121792" cy="792088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835696" y="4159535"/>
            <a:ext cx="4752528" cy="555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28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EFOP-3.3.2-16-2016-00208</a:t>
            </a:r>
            <a:endParaRPr lang="hu-HU" sz="2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0" y="2740738"/>
            <a:ext cx="8964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hu-H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3600" b="1" dirty="0">
                <a:solidFill>
                  <a:schemeClr val="bg1"/>
                </a:solidFill>
                <a:ea typeface="Calibri" panose="020F0502020204030204" pitchFamily="34" charset="0"/>
              </a:rPr>
              <a:t>„Kalandtúra a meseerdőből a digitális rengetegbe” </a:t>
            </a:r>
            <a:endParaRPr lang="hu-HU" sz="36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494933" y="6077327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Kaposvár, 2020.12.20.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6977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281844"/>
            <a:ext cx="7364371" cy="461665"/>
          </a:xfrm>
        </p:spPr>
        <p:txBody>
          <a:bodyPr wrap="square">
            <a:spAutoFit/>
          </a:bodyPr>
          <a:lstStyle/>
          <a:p>
            <a:pPr algn="ctr"/>
            <a:r>
              <a:rPr lang="hu-HU" dirty="0"/>
              <a:t>Online vetélkedő középiskolásoknak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1115616" y="2924944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 smtClean="0"/>
          </a:p>
          <a:p>
            <a:r>
              <a:rPr lang="hu-HU" sz="3600" dirty="0" smtClean="0">
                <a:hlinkClick r:id="rId2"/>
              </a:rPr>
              <a:t>A kaposvári református templom</a:t>
            </a:r>
            <a:endParaRPr lang="hu-HU" sz="3600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812628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281844"/>
            <a:ext cx="7364371" cy="461665"/>
          </a:xfrm>
        </p:spPr>
        <p:txBody>
          <a:bodyPr wrap="square">
            <a:spAutoFit/>
          </a:bodyPr>
          <a:lstStyle/>
          <a:p>
            <a:pPr algn="ctr"/>
            <a:r>
              <a:rPr lang="hu-HU" dirty="0"/>
              <a:t>Online vetélkedő középiskolásoknak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450933"/>
            <a:ext cx="3261896" cy="244642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48075"/>
            <a:ext cx="3265710" cy="244928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101" y="4206457"/>
            <a:ext cx="3275819" cy="245686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93" y="4199126"/>
            <a:ext cx="3285593" cy="246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0952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281844"/>
            <a:ext cx="7364371" cy="461665"/>
          </a:xfrm>
        </p:spPr>
        <p:txBody>
          <a:bodyPr wrap="square">
            <a:spAutoFit/>
          </a:bodyPr>
          <a:lstStyle/>
          <a:p>
            <a:pPr algn="ctr"/>
            <a:r>
              <a:rPr lang="hu-HU" dirty="0"/>
              <a:t>Tábor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252439"/>
            <a:ext cx="3360000" cy="2520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61" y="4264548"/>
            <a:ext cx="3360000" cy="2520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07630"/>
            <a:ext cx="3360000" cy="25200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74" y="1473951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9554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281844"/>
            <a:ext cx="7364371" cy="461665"/>
          </a:xfrm>
        </p:spPr>
        <p:txBody>
          <a:bodyPr wrap="square">
            <a:spAutoFit/>
          </a:bodyPr>
          <a:lstStyle/>
          <a:p>
            <a:pPr algn="ctr"/>
            <a:r>
              <a:rPr lang="hu-HU" dirty="0"/>
              <a:t>Családi olvasóklub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6"/>
          <a:stretch/>
        </p:blipFill>
        <p:spPr>
          <a:xfrm>
            <a:off x="4722895" y="1567317"/>
            <a:ext cx="3986064" cy="2160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2"/>
          <a:stretch/>
        </p:blipFill>
        <p:spPr>
          <a:xfrm>
            <a:off x="467544" y="1538330"/>
            <a:ext cx="3975884" cy="2160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40"/>
          <a:stretch/>
        </p:blipFill>
        <p:spPr>
          <a:xfrm>
            <a:off x="487135" y="4221088"/>
            <a:ext cx="3940849" cy="2160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11"/>
          <a:stretch/>
        </p:blipFill>
        <p:spPr>
          <a:xfrm>
            <a:off x="4722895" y="4207764"/>
            <a:ext cx="402556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2863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97178"/>
            <a:ext cx="7364371" cy="830997"/>
          </a:xfrm>
        </p:spPr>
        <p:txBody>
          <a:bodyPr wrap="square">
            <a:spAutoFit/>
          </a:bodyPr>
          <a:lstStyle/>
          <a:p>
            <a:pPr algn="ctr"/>
            <a:r>
              <a:rPr lang="hu-HU" dirty="0"/>
              <a:t>Mesevetélkedő általános iskolásoknak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89" y="4057377"/>
            <a:ext cx="2880000" cy="2160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255" y="1412776"/>
            <a:ext cx="2879999" cy="2160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9"/>
          <a:stretch/>
        </p:blipFill>
        <p:spPr>
          <a:xfrm>
            <a:off x="5385754" y="4114737"/>
            <a:ext cx="1905000" cy="2111127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89" y="1412776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7000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281844"/>
            <a:ext cx="7364371" cy="461665"/>
          </a:xfrm>
        </p:spPr>
        <p:txBody>
          <a:bodyPr wrap="square">
            <a:spAutoFit/>
          </a:bodyPr>
          <a:lstStyle/>
          <a:p>
            <a:pPr algn="ctr"/>
            <a:r>
              <a:rPr lang="hu-HU" dirty="0"/>
              <a:t>Gyerekek </a:t>
            </a:r>
            <a:r>
              <a:rPr lang="hu-HU" dirty="0" smtClean="0"/>
              <a:t>Írták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" y="1443397"/>
            <a:ext cx="4080000" cy="3060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73016"/>
            <a:ext cx="40800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9156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5346" y="1844824"/>
            <a:ext cx="8712968" cy="2808312"/>
          </a:xfrm>
        </p:spPr>
        <p:txBody>
          <a:bodyPr/>
          <a:lstStyle/>
          <a:p>
            <a:pPr algn="ctr"/>
            <a:r>
              <a:rPr lang="hu-HU" dirty="0" smtClean="0"/>
              <a:t>köszönjük  </a:t>
            </a:r>
            <a:r>
              <a:rPr lang="hu-HU" dirty="0"/>
              <a:t>A </a:t>
            </a:r>
            <a:r>
              <a:rPr lang="hu-HU" smtClean="0"/>
              <a:t>SIKERES Együttműködést és  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>a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FIGYELMET!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6552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611560" y="1340768"/>
            <a:ext cx="8280920" cy="6620274"/>
          </a:xfr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hu-HU" sz="2400" b="1" i="1" dirty="0" smtClean="0">
                <a:solidFill>
                  <a:srgbClr val="002060"/>
                </a:solidFill>
                <a:ea typeface="Calibri" panose="020F0502020204030204" pitchFamily="34" charset="0"/>
              </a:rPr>
              <a:t>A </a:t>
            </a:r>
            <a:r>
              <a:rPr lang="hu-HU" sz="2400" b="1" i="1" dirty="0">
                <a:solidFill>
                  <a:srgbClr val="002060"/>
                </a:solidFill>
                <a:ea typeface="Calibri" panose="020F0502020204030204" pitchFamily="34" charset="0"/>
              </a:rPr>
              <a:t>Projekt </a:t>
            </a:r>
            <a:r>
              <a:rPr lang="hu-HU" sz="2400" b="1" i="1" dirty="0" smtClean="0">
                <a:solidFill>
                  <a:srgbClr val="002060"/>
                </a:solidFill>
                <a:ea typeface="Calibri" panose="020F0502020204030204" pitchFamily="34" charset="0"/>
              </a:rPr>
              <a:t>kezdő időpontja volt: </a:t>
            </a:r>
            <a:r>
              <a:rPr lang="hu-HU" sz="2400" b="1" dirty="0">
                <a:solidFill>
                  <a:srgbClr val="002060"/>
                </a:solidFill>
                <a:ea typeface="Calibri" panose="020F0502020204030204" pitchFamily="34" charset="0"/>
              </a:rPr>
              <a:t>2018.07.01.</a:t>
            </a:r>
            <a:r>
              <a:rPr lang="hu-HU" sz="2400" b="1" i="1" dirty="0">
                <a:solidFill>
                  <a:srgbClr val="002060"/>
                </a:solidFill>
                <a:ea typeface="Calibri" panose="020F0502020204030204" pitchFamily="34" charset="0"/>
              </a:rPr>
              <a:t> </a:t>
            </a:r>
            <a:endParaRPr lang="hu-HU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hu-HU" sz="2400" b="1" i="1" dirty="0">
                <a:solidFill>
                  <a:srgbClr val="002060"/>
                </a:solidFill>
                <a:ea typeface="Calibri" panose="020F0502020204030204" pitchFamily="34" charset="0"/>
              </a:rPr>
              <a:t>A Projekt fizikai befejezésének </a:t>
            </a:r>
            <a:r>
              <a:rPr lang="hu-HU" sz="2400" b="1" i="1" dirty="0" smtClean="0">
                <a:solidFill>
                  <a:srgbClr val="002060"/>
                </a:solidFill>
                <a:ea typeface="Calibri" panose="020F0502020204030204" pitchFamily="34" charset="0"/>
              </a:rPr>
              <a:t>napja: </a:t>
            </a:r>
            <a:r>
              <a:rPr lang="hu-HU" sz="2400" b="1" dirty="0">
                <a:solidFill>
                  <a:srgbClr val="002060"/>
                </a:solidFill>
                <a:ea typeface="Calibri" panose="020F0502020204030204" pitchFamily="34" charset="0"/>
              </a:rPr>
              <a:t>2019.12.31. </a:t>
            </a:r>
            <a:endParaRPr lang="hu-HU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hu-HU" sz="2400" b="1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Megvalósítás helyszíne</a:t>
            </a:r>
            <a:r>
              <a:rPr lang="hu-HU" sz="24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TAKÁTS GYULA MEGYEI ÉS VÁROSI </a:t>
            </a:r>
            <a:r>
              <a:rPr lang="hu-HU" sz="2400" b="1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KÖNYVTÁR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24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Cél: kulturális intézményekben megvalósuló kompetenciafejlesztés, ismeret- és tudásgyarapítás</a:t>
            </a:r>
            <a:endParaRPr lang="hu-HU" sz="2400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hu-HU" sz="2400" b="1" dirty="0">
                <a:solidFill>
                  <a:srgbClr val="002060"/>
                </a:solidFill>
              </a:rPr>
              <a:t>Célcsoport: a köznevelésben résztvevő gyermekek,  tanulók: óvodások, általános- és középiskolások </a:t>
            </a:r>
          </a:p>
          <a:p>
            <a:pPr marL="0" indent="0">
              <a:buNone/>
            </a:pPr>
            <a:r>
              <a:rPr lang="hu-HU" sz="2400" b="1" dirty="0">
                <a:solidFill>
                  <a:srgbClr val="002060"/>
                </a:solidFill>
              </a:rPr>
              <a:t>    (különösen a szociokulturális hátrányokkal érintett,     életkorukhoz képest </a:t>
            </a:r>
            <a:r>
              <a:rPr lang="hu-HU" sz="2400" b="1" dirty="0" err="1">
                <a:solidFill>
                  <a:srgbClr val="002060"/>
                </a:solidFill>
              </a:rPr>
              <a:t>alulteljesítők</a:t>
            </a:r>
            <a:r>
              <a:rPr lang="hu-HU" sz="2400" b="1" dirty="0">
                <a:solidFill>
                  <a:srgbClr val="002060"/>
                </a:solidFill>
              </a:rPr>
              <a:t>) </a:t>
            </a:r>
          </a:p>
          <a:p>
            <a:pPr marL="0" indent="0">
              <a:buNone/>
            </a:pPr>
            <a:r>
              <a:rPr lang="hu-HU" sz="2400" b="1" dirty="0">
                <a:solidFill>
                  <a:srgbClr val="002060"/>
                </a:solidFill>
              </a:rPr>
              <a:t>Bevont gyermekek/tanulók tervezett létszáma: 780 fő (7-24 éves)  és 30 fő óvodás</a:t>
            </a:r>
          </a:p>
          <a:p>
            <a:pPr marL="0" indent="0">
              <a:buNone/>
            </a:pPr>
            <a:r>
              <a:rPr lang="hu-HU" sz="2400" b="1" dirty="0">
                <a:solidFill>
                  <a:srgbClr val="002060"/>
                </a:solidFill>
              </a:rPr>
              <a:t>Megvalósult létszám: </a:t>
            </a:r>
            <a:r>
              <a:rPr lang="hu-HU" sz="2400" b="1" dirty="0" smtClean="0">
                <a:solidFill>
                  <a:srgbClr val="002060"/>
                </a:solidFill>
              </a:rPr>
              <a:t>1269 </a:t>
            </a:r>
            <a:r>
              <a:rPr lang="hu-HU" sz="2400" b="1" dirty="0">
                <a:solidFill>
                  <a:srgbClr val="002060"/>
                </a:solidFill>
              </a:rPr>
              <a:t>fő – ebből </a:t>
            </a:r>
            <a:r>
              <a:rPr lang="hu-HU" sz="2400" b="1" dirty="0" smtClean="0">
                <a:solidFill>
                  <a:srgbClr val="002060"/>
                </a:solidFill>
              </a:rPr>
              <a:t>45 </a:t>
            </a:r>
            <a:r>
              <a:rPr lang="hu-HU" sz="2400" b="1" dirty="0">
                <a:solidFill>
                  <a:srgbClr val="002060"/>
                </a:solidFill>
              </a:rPr>
              <a:t>fő óvodás</a:t>
            </a: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hu-HU" sz="2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611560" y="332656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cap="all" dirty="0" smtClean="0">
                <a:solidFill>
                  <a:schemeClr val="bg1">
                    <a:lumMod val="95000"/>
                  </a:schemeClr>
                </a:solidFill>
              </a:rPr>
              <a:t>A </a:t>
            </a:r>
            <a:r>
              <a:rPr lang="hu-HU" sz="2400" b="1" cap="all" dirty="0">
                <a:solidFill>
                  <a:schemeClr val="bg1">
                    <a:lumMod val="95000"/>
                  </a:schemeClr>
                </a:solidFill>
              </a:rPr>
              <a:t>projekt célja - csoportja</a:t>
            </a:r>
          </a:p>
        </p:txBody>
      </p:sp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611560" y="2204864"/>
            <a:ext cx="7632848" cy="3539430"/>
          </a:xfr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hu-HU" sz="2400" b="1" i="1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Elnyert támogatás</a:t>
            </a:r>
            <a:r>
              <a:rPr lang="hu-HU" sz="2400" b="1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29 991 317 Ft</a:t>
            </a:r>
          </a:p>
          <a:p>
            <a:pPr marL="0" indent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hu-HU" sz="2400" b="1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Ebből:</a:t>
            </a: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hu-HU" sz="2400" b="1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Eszközbeszerzés: 2 800 000 Ft</a:t>
            </a: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hu-HU" sz="2400" b="1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 szakmai megvalósítás anyagköltsége, díjazás:800 000 Ft</a:t>
            </a:r>
          </a:p>
          <a:p>
            <a:pPr>
              <a:lnSpc>
                <a:spcPct val="115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hu-HU" sz="2400" b="1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Tábor 1 200 000 Ft</a:t>
            </a:r>
          </a:p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611560" y="332656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bg1">
                    <a:lumMod val="95000"/>
                  </a:schemeClr>
                </a:solidFill>
              </a:rPr>
              <a:t>A </a:t>
            </a:r>
            <a:r>
              <a:rPr lang="hu-HU" sz="2400" b="1" cap="all" dirty="0" smtClean="0">
                <a:solidFill>
                  <a:schemeClr val="bg1">
                    <a:lumMod val="95000"/>
                  </a:schemeClr>
                </a:solidFill>
              </a:rPr>
              <a:t>PROJEKT költségvetése</a:t>
            </a:r>
            <a:endParaRPr lang="hu-HU" sz="2400" b="1" cap="all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95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együttműködés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2400" b="1" dirty="0">
                <a:solidFill>
                  <a:srgbClr val="002060"/>
                </a:solidFill>
                <a:ea typeface="Calibri" panose="020F0502020204030204" pitchFamily="34" charset="0"/>
              </a:rPr>
              <a:t>Az együttműködő intézmények száma: 17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2400" b="1" dirty="0">
                <a:solidFill>
                  <a:srgbClr val="002060"/>
                </a:solidFill>
                <a:ea typeface="Calibri" panose="020F0502020204030204" pitchFamily="34" charset="0"/>
              </a:rPr>
              <a:t>középiskola:  6 </a:t>
            </a:r>
          </a:p>
          <a:p>
            <a:pPr marL="0" indent="0">
              <a:buNone/>
            </a:pPr>
            <a:r>
              <a:rPr lang="hu-HU" sz="2400" b="1" dirty="0">
                <a:solidFill>
                  <a:srgbClr val="002060"/>
                </a:solidFill>
                <a:ea typeface="Calibri" panose="020F0502020204030204" pitchFamily="34" charset="0"/>
              </a:rPr>
              <a:t>Egészségügyi- Katolikus-Közgazdasági-</a:t>
            </a:r>
            <a:r>
              <a:rPr lang="hu-HU" sz="2400" b="1" dirty="0" err="1">
                <a:solidFill>
                  <a:srgbClr val="002060"/>
                </a:solidFill>
                <a:ea typeface="Calibri" panose="020F0502020204030204" pitchFamily="34" charset="0"/>
              </a:rPr>
              <a:t>Lamping</a:t>
            </a:r>
            <a:r>
              <a:rPr lang="hu-HU" sz="2400" b="1" dirty="0">
                <a:solidFill>
                  <a:srgbClr val="002060"/>
                </a:solidFill>
                <a:ea typeface="Calibri" panose="020F0502020204030204" pitchFamily="34" charset="0"/>
              </a:rPr>
              <a:t>- Református-Táncsics: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2400" b="1" dirty="0">
                <a:solidFill>
                  <a:srgbClr val="002060"/>
                </a:solidFill>
                <a:ea typeface="Calibri" panose="020F0502020204030204" pitchFamily="34" charset="0"/>
              </a:rPr>
              <a:t>témahét,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2400" b="1" dirty="0">
                <a:solidFill>
                  <a:srgbClr val="002060"/>
                </a:solidFill>
                <a:ea typeface="Calibri" panose="020F0502020204030204" pitchFamily="34" charset="0"/>
              </a:rPr>
              <a:t>on-line vetélkedő,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2400" b="1" dirty="0">
                <a:solidFill>
                  <a:srgbClr val="002060"/>
                </a:solidFill>
                <a:ea typeface="Calibri" panose="020F0502020204030204" pitchFamily="34" charset="0"/>
              </a:rPr>
              <a:t>foglalkozás sorozat (dráma),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2400" b="1" dirty="0">
                <a:solidFill>
                  <a:srgbClr val="002060"/>
                </a:solidFill>
                <a:ea typeface="Calibri" panose="020F0502020204030204" pitchFamily="34" charset="0"/>
              </a:rPr>
              <a:t>kulturális óra</a:t>
            </a:r>
          </a:p>
          <a:p>
            <a:pPr marL="0" indent="0">
              <a:buNone/>
            </a:pPr>
            <a:endParaRPr lang="hu-HU" sz="2400" b="1" dirty="0" smtClean="0">
              <a:solidFill>
                <a:srgbClr val="C00000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9944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együttműködés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340768"/>
            <a:ext cx="8363272" cy="504056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hu-HU" sz="2400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általános iskola: </a:t>
            </a:r>
            <a:r>
              <a:rPr lang="hu-HU" sz="2400" b="1" dirty="0">
                <a:solidFill>
                  <a:srgbClr val="002060"/>
                </a:solidFill>
                <a:ea typeface="Calibri" panose="020F0502020204030204" pitchFamily="34" charset="0"/>
              </a:rPr>
              <a:t>9 </a:t>
            </a:r>
          </a:p>
          <a:p>
            <a:pPr marL="0" indent="0">
              <a:buNone/>
            </a:pPr>
            <a:r>
              <a:rPr lang="hu-HU" sz="2400" b="1" dirty="0">
                <a:solidFill>
                  <a:srgbClr val="002060"/>
                </a:solidFill>
                <a:ea typeface="Calibri" panose="020F0502020204030204" pitchFamily="34" charset="0"/>
              </a:rPr>
              <a:t>Kodály, Berzsenyi, Honvéd, II. </a:t>
            </a:r>
            <a:r>
              <a:rPr lang="hu-HU" sz="2400" b="1" dirty="0" err="1">
                <a:solidFill>
                  <a:srgbClr val="002060"/>
                </a:solidFill>
                <a:ea typeface="Calibri" panose="020F0502020204030204" pitchFamily="34" charset="0"/>
              </a:rPr>
              <a:t>Rákóczi,Toponári</a:t>
            </a:r>
            <a:r>
              <a:rPr lang="hu-HU" sz="2400" b="1" dirty="0">
                <a:solidFill>
                  <a:srgbClr val="002060"/>
                </a:solidFill>
                <a:ea typeface="Calibri" panose="020F0502020204030204" pitchFamily="34" charset="0"/>
              </a:rPr>
              <a:t>, Bárczi, </a:t>
            </a:r>
            <a:r>
              <a:rPr lang="hu-HU" sz="2400" b="1" dirty="0" err="1">
                <a:solidFill>
                  <a:srgbClr val="002060"/>
                </a:solidFill>
                <a:ea typeface="Calibri" panose="020F0502020204030204" pitchFamily="34" charset="0"/>
              </a:rPr>
              <a:t>Duráczky</a:t>
            </a:r>
            <a:r>
              <a:rPr lang="hu-HU" sz="2400" b="1" dirty="0">
                <a:solidFill>
                  <a:srgbClr val="002060"/>
                </a:solidFill>
                <a:ea typeface="Calibri" panose="020F0502020204030204" pitchFamily="34" charset="0"/>
              </a:rPr>
              <a:t>, Kaposmérő, Somogyjád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2400" b="1" dirty="0">
                <a:solidFill>
                  <a:srgbClr val="002060"/>
                </a:solidFill>
                <a:ea typeface="Calibri" panose="020F0502020204030204" pitchFamily="34" charset="0"/>
              </a:rPr>
              <a:t>témahét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2400" b="1" dirty="0" err="1">
                <a:solidFill>
                  <a:srgbClr val="002060"/>
                </a:solidFill>
                <a:ea typeface="Calibri" panose="020F0502020204030204" pitchFamily="34" charset="0"/>
              </a:rPr>
              <a:t>kult.óra</a:t>
            </a:r>
            <a:endParaRPr lang="hu-HU" sz="2400" b="1" dirty="0">
              <a:solidFill>
                <a:srgbClr val="002060"/>
              </a:solidFill>
              <a:ea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u-HU" sz="2400" b="1" dirty="0">
                <a:solidFill>
                  <a:srgbClr val="002060"/>
                </a:solidFill>
                <a:ea typeface="Calibri" panose="020F0502020204030204" pitchFamily="34" charset="0"/>
              </a:rPr>
              <a:t>vetélkedő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2400" b="1" dirty="0">
                <a:solidFill>
                  <a:srgbClr val="002060"/>
                </a:solidFill>
                <a:ea typeface="Calibri" panose="020F0502020204030204" pitchFamily="34" charset="0"/>
              </a:rPr>
              <a:t>Családi olvasóklub - Kodály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2400" b="1" dirty="0">
                <a:solidFill>
                  <a:srgbClr val="002060"/>
                </a:solidFill>
                <a:ea typeface="Calibri" panose="020F0502020204030204" pitchFamily="34" charset="0"/>
              </a:rPr>
              <a:t>fejlesztő, felzárkóztató kiscsoport (Bárczi, </a:t>
            </a:r>
            <a:r>
              <a:rPr lang="hu-HU" sz="2400" b="1" dirty="0" err="1">
                <a:solidFill>
                  <a:srgbClr val="002060"/>
                </a:solidFill>
                <a:ea typeface="Calibri" panose="020F0502020204030204" pitchFamily="34" charset="0"/>
              </a:rPr>
              <a:t>Duráczky</a:t>
            </a:r>
            <a:r>
              <a:rPr lang="hu-HU" sz="2400" b="1" dirty="0">
                <a:solidFill>
                  <a:srgbClr val="002060"/>
                </a:solidFill>
                <a:ea typeface="Calibri" panose="020F0502020204030204" pitchFamily="34" charset="0"/>
              </a:rPr>
              <a:t>, II. Rákóczi,)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2400" b="1" dirty="0">
                <a:solidFill>
                  <a:srgbClr val="002060"/>
                </a:solidFill>
                <a:ea typeface="Calibri" panose="020F0502020204030204" pitchFamily="34" charset="0"/>
              </a:rPr>
              <a:t>Tábor (II. Rákóczi és Somogyjád)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2400" b="1" dirty="0">
                <a:solidFill>
                  <a:srgbClr val="002060"/>
                </a:solidFill>
                <a:ea typeface="Calibri" panose="020F0502020204030204" pitchFamily="34" charset="0"/>
              </a:rPr>
              <a:t>óvoda: 2  (a Somogyhárságyi és a Szigetvári </a:t>
            </a:r>
            <a:r>
              <a:rPr lang="hu-HU" sz="2400" b="1" dirty="0" err="1">
                <a:solidFill>
                  <a:srgbClr val="002060"/>
                </a:solidFill>
                <a:ea typeface="Calibri" panose="020F0502020204030204" pitchFamily="34" charset="0"/>
              </a:rPr>
              <a:t>u.óvoda</a:t>
            </a:r>
            <a:r>
              <a:rPr lang="hu-HU" sz="2400" b="1" dirty="0">
                <a:solidFill>
                  <a:srgbClr val="002060"/>
                </a:solidFill>
                <a:ea typeface="Calibri" panose="020F0502020204030204" pitchFamily="34" charset="0"/>
              </a:rPr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2400" b="1" dirty="0">
                <a:solidFill>
                  <a:srgbClr val="002060"/>
                </a:solidFill>
                <a:ea typeface="Calibri" panose="020F0502020204030204" pitchFamily="34" charset="0"/>
              </a:rPr>
              <a:t>  témahét, </a:t>
            </a:r>
            <a:r>
              <a:rPr lang="hu-HU" sz="2400" b="1" dirty="0" err="1">
                <a:solidFill>
                  <a:srgbClr val="002060"/>
                </a:solidFill>
                <a:ea typeface="Calibri" panose="020F0502020204030204" pitchFamily="34" charset="0"/>
              </a:rPr>
              <a:t>kult.óra</a:t>
            </a:r>
            <a:r>
              <a:rPr lang="hu-HU" sz="2400" b="1" dirty="0">
                <a:solidFill>
                  <a:srgbClr val="002060"/>
                </a:solidFill>
                <a:ea typeface="Calibri" panose="020F0502020204030204" pitchFamily="34" charset="0"/>
              </a:rPr>
              <a:t>, fejlesztő, felzárkóztató kiscsoport </a:t>
            </a:r>
          </a:p>
          <a:p>
            <a:pPr>
              <a:buFont typeface="Wingdings" panose="05000000000000000000" pitchFamily="2" charset="2"/>
              <a:buChar char="ü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130286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281844"/>
            <a:ext cx="7364371" cy="461665"/>
          </a:xfrm>
        </p:spPr>
        <p:txBody>
          <a:bodyPr wrap="square">
            <a:spAutoFit/>
          </a:bodyPr>
          <a:lstStyle/>
          <a:p>
            <a:pPr algn="ctr"/>
            <a:r>
              <a:rPr lang="hu-HU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Kulturális óra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62838"/>
            <a:ext cx="3312368" cy="2478903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346" y="1462837"/>
            <a:ext cx="3151029" cy="247890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64"/>
          <a:stretch/>
        </p:blipFill>
        <p:spPr>
          <a:xfrm>
            <a:off x="846043" y="4267132"/>
            <a:ext cx="3293910" cy="211419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1"/>
          <a:stretch/>
        </p:blipFill>
        <p:spPr>
          <a:xfrm>
            <a:off x="4805346" y="4267132"/>
            <a:ext cx="3151029" cy="208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8232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281844"/>
            <a:ext cx="7364371" cy="461665"/>
          </a:xfrm>
        </p:spPr>
        <p:txBody>
          <a:bodyPr wrap="square">
            <a:spAutoFit/>
          </a:bodyPr>
          <a:lstStyle/>
          <a:p>
            <a:pPr algn="ctr"/>
            <a:r>
              <a:rPr lang="hu-HU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Fejlesztő felzárkóztató kiscsoport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954" y="4293097"/>
            <a:ext cx="2033166" cy="172819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90" y="4293097"/>
            <a:ext cx="2298608" cy="1728192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5" t="5419" r="9804"/>
          <a:stretch/>
        </p:blipFill>
        <p:spPr>
          <a:xfrm>
            <a:off x="447988" y="1363025"/>
            <a:ext cx="4700075" cy="2671756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9" t="8072" r="4114"/>
          <a:stretch/>
        </p:blipFill>
        <p:spPr>
          <a:xfrm>
            <a:off x="5467419" y="1412775"/>
            <a:ext cx="3312368" cy="460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41667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281844"/>
            <a:ext cx="7364371" cy="461665"/>
          </a:xfrm>
        </p:spPr>
        <p:txBody>
          <a:bodyPr wrap="square">
            <a:spAutoFit/>
          </a:bodyPr>
          <a:lstStyle/>
          <a:p>
            <a:pPr algn="ctr"/>
            <a:r>
              <a:rPr lang="hu-HU" dirty="0" smtClean="0"/>
              <a:t>témahét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2"/>
          <a:stretch/>
        </p:blipFill>
        <p:spPr>
          <a:xfrm>
            <a:off x="674007" y="4080279"/>
            <a:ext cx="3285280" cy="231484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2"/>
          <a:stretch/>
        </p:blipFill>
        <p:spPr>
          <a:xfrm>
            <a:off x="4657244" y="4080279"/>
            <a:ext cx="3170871" cy="230104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999" y="1473532"/>
            <a:ext cx="3155116" cy="236633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2" r="7397"/>
          <a:stretch/>
        </p:blipFill>
        <p:spPr>
          <a:xfrm>
            <a:off x="639359" y="1507312"/>
            <a:ext cx="3312368" cy="229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9624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281844"/>
            <a:ext cx="7364371" cy="461665"/>
          </a:xfrm>
        </p:spPr>
        <p:txBody>
          <a:bodyPr wrap="square">
            <a:spAutoFit/>
          </a:bodyPr>
          <a:lstStyle/>
          <a:p>
            <a:pPr algn="ctr"/>
            <a:r>
              <a:rPr lang="hu-HU" dirty="0"/>
              <a:t>Online vetélkedő középiskolásoknak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403663"/>
            <a:ext cx="3948608" cy="222109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84784"/>
            <a:ext cx="3946783" cy="2633244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5" y="1700808"/>
            <a:ext cx="3934910" cy="2213387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4" y="4433095"/>
            <a:ext cx="3934910" cy="219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24626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680</TotalTime>
  <Words>271</Words>
  <Application>Microsoft Office PowerPoint</Application>
  <PresentationFormat>Diavetítés a képernyőre (4:3 oldalarány)</PresentationFormat>
  <Paragraphs>53</Paragraphs>
  <Slides>16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Wingdings</vt:lpstr>
      <vt:lpstr>Office-téma</vt:lpstr>
      <vt:lpstr>Kulturális intézmények a köznevelés eredményességéért </vt:lpstr>
      <vt:lpstr>PowerPoint-bemutató</vt:lpstr>
      <vt:lpstr>PowerPoint-bemutató</vt:lpstr>
      <vt:lpstr>együttműködés</vt:lpstr>
      <vt:lpstr>együttműködés</vt:lpstr>
      <vt:lpstr>Kulturális óra</vt:lpstr>
      <vt:lpstr>Fejlesztő felzárkóztató kiscsoport</vt:lpstr>
      <vt:lpstr>témahét</vt:lpstr>
      <vt:lpstr>Online vetélkedő középiskolásoknak</vt:lpstr>
      <vt:lpstr>Online vetélkedő középiskolásoknak</vt:lpstr>
      <vt:lpstr>Online vetélkedő középiskolásoknak</vt:lpstr>
      <vt:lpstr>Tábor</vt:lpstr>
      <vt:lpstr>Családi olvasóklub</vt:lpstr>
      <vt:lpstr>Mesevetélkedő általános iskolásoknak</vt:lpstr>
      <vt:lpstr>Gyerekek Írták</vt:lpstr>
      <vt:lpstr>köszönjük  A SIKERES Együttműködést és   a FIGYELMET! </vt:lpstr>
    </vt:vector>
  </TitlesOfParts>
  <Company>novak.adam@gmail.com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Asdfsdafa dsfasd asdf</dc:title>
  <dc:creator>Ádám Novák</dc:creator>
  <cp:lastModifiedBy>Informatikus</cp:lastModifiedBy>
  <cp:revision>103</cp:revision>
  <dcterms:created xsi:type="dcterms:W3CDTF">2014-03-03T11:13:53Z</dcterms:created>
  <dcterms:modified xsi:type="dcterms:W3CDTF">2020-07-09T13:09:33Z</dcterms:modified>
</cp:coreProperties>
</file>